
<file path=[Content_Types].xml><?xml version="1.0" encoding="utf-8"?>
<Types xmlns="http://schemas.openxmlformats.org/package/2006/content-types">
  <Default Extension="png" ContentType="image/png"/>
  <Default Extension="jfif" ContentType="image/jpeg"/>
  <Default Extension="ts" ContentType="vide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5"/>
  </p:notesMasterIdLst>
  <p:sldIdLst>
    <p:sldId id="256" r:id="rId3"/>
    <p:sldId id="268" r:id="rId4"/>
    <p:sldId id="290" r:id="rId5"/>
    <p:sldId id="276" r:id="rId6"/>
    <p:sldId id="277" r:id="rId7"/>
    <p:sldId id="261" r:id="rId8"/>
    <p:sldId id="258" r:id="rId9"/>
    <p:sldId id="289" r:id="rId10"/>
    <p:sldId id="279" r:id="rId11"/>
    <p:sldId id="263" r:id="rId12"/>
    <p:sldId id="280" r:id="rId13"/>
    <p:sldId id="281" r:id="rId14"/>
    <p:sldId id="282" r:id="rId15"/>
    <p:sldId id="283" r:id="rId16"/>
    <p:sldId id="267" r:id="rId17"/>
    <p:sldId id="284" r:id="rId18"/>
    <p:sldId id="285" r:id="rId19"/>
    <p:sldId id="286" r:id="rId20"/>
    <p:sldId id="287" r:id="rId21"/>
    <p:sldId id="288" r:id="rId22"/>
    <p:sldId id="278" r:id="rId23"/>
    <p:sldId id="275" r:id="rId2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3" autoAdjust="0"/>
    <p:restoredTop sz="93692"/>
  </p:normalViewPr>
  <p:slideViewPr>
    <p:cSldViewPr snapToGrid="0" snapToObjects="1">
      <p:cViewPr varScale="1">
        <p:scale>
          <a:sx n="82" d="100"/>
          <a:sy n="82" d="100"/>
        </p:scale>
        <p:origin x="41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2019/10/27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1641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648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59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593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8624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1001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11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76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7908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771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58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1484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737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498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195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812022" y="1061236"/>
            <a:ext cx="6569544" cy="2407040"/>
          </a:xfrm>
          <a:prstGeom prst="rect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157802" y="999794"/>
            <a:ext cx="3877985" cy="252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zh-CN" altLang="en-US" sz="7200" b="1" dirty="0" smtClean="0">
                <a:solidFill>
                  <a:schemeClr val="bg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algn="ctr"/>
            <a:r>
              <a:rPr kumimoji="1" lang="zh-CN" altLang="en-US" sz="7200" b="1" dirty="0">
                <a:solidFill>
                  <a:schemeClr val="bg1">
                    <a:lumMod val="95000"/>
                  </a:schemeClr>
                </a:solidFill>
              </a:rPr>
              <a:t>产品推介</a:t>
            </a:r>
            <a:endParaRPr kumimoji="1" lang="en-US" altLang="zh-CN" sz="72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kumimoji="1" lang="zh-CN" altLang="en-US" sz="7200" b="1" dirty="0">
                <a:solidFill>
                  <a:schemeClr val="bg1">
                    <a:lumMod val="95000"/>
                  </a:schemeClr>
                </a:solidFill>
              </a:rPr>
              <a:t>黑白简约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812022" y="3878158"/>
            <a:ext cx="6569544" cy="6256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lvl1pPr marL="0" marR="0" indent="0" algn="ctr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chemeClr val="bg1">
                    <a:lumMod val="95000"/>
                  </a:schemeClr>
                </a:solidFill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94" y="1193067"/>
            <a:ext cx="12192000" cy="200100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30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158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196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770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36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14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4698072" y="309985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309985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375866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908952" y="309985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8952" y="375866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02670" y="309985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accent1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402670" y="375866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8" name="直线连接符 11"/>
          <p:cNvCxnSpPr/>
          <p:nvPr userDrawn="1"/>
        </p:nvCxnSpPr>
        <p:spPr>
          <a:xfrm>
            <a:off x="8192043" y="309985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17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5824227" y="2228765"/>
            <a:ext cx="0" cy="306513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20470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286351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6978384" y="220470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6978384" y="286351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1415234" y="386187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1415234" y="452068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6978384" y="386187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6978384" y="4520685"/>
            <a:ext cx="3084513" cy="892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223697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4698072" y="2339458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339458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2998270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908952" y="2339458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8952" y="2998270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02670" y="2339458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402670" y="2998270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8" name="直线连接符 11"/>
          <p:cNvCxnSpPr/>
          <p:nvPr userDrawn="1"/>
        </p:nvCxnSpPr>
        <p:spPr>
          <a:xfrm>
            <a:off x="8192043" y="2339458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3155815" y="4293500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3155815" y="4952312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18" name="直线连接符 11"/>
          <p:cNvCxnSpPr/>
          <p:nvPr userDrawn="1"/>
        </p:nvCxnSpPr>
        <p:spPr>
          <a:xfrm>
            <a:off x="6438906" y="4293500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6649786" y="4293500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9" name="文本占位符 18"/>
          <p:cNvSpPr>
            <a:spLocks noGrp="1"/>
          </p:cNvSpPr>
          <p:nvPr>
            <p:ph type="body" sz="quarter" idx="20" hasCustomPrompt="1"/>
          </p:nvPr>
        </p:nvSpPr>
        <p:spPr>
          <a:xfrm>
            <a:off x="6649786" y="4952312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177579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2"/>
          <p:cNvCxnSpPr/>
          <p:nvPr userDrawn="1"/>
        </p:nvCxnSpPr>
        <p:spPr>
          <a:xfrm>
            <a:off x="672491" y="741784"/>
            <a:ext cx="0" cy="475861"/>
          </a:xfrm>
          <a:prstGeom prst="line">
            <a:avLst/>
          </a:prstGeom>
          <a:ln w="571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1"/>
          <p:cNvCxnSpPr/>
          <p:nvPr userDrawn="1"/>
        </p:nvCxnSpPr>
        <p:spPr>
          <a:xfrm>
            <a:off x="4698072" y="234182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415234" y="605220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4267" b="1" dirty="0">
                <a:solidFill>
                  <a:srgbClr val="1F1F1F"/>
                </a:solidFill>
              </a:rPr>
              <a:t>CONTENTS</a:t>
            </a:r>
            <a:endParaRPr kumimoji="1" lang="zh-CN" altLang="en-US" sz="4267" b="1" dirty="0">
              <a:solidFill>
                <a:srgbClr val="1F1F1F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415234" y="234182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1415234" y="3000635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4908952" y="234182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1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4908952" y="3000635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8402670" y="2341823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5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402670" y="3000635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8" name="直线连接符 11"/>
          <p:cNvCxnSpPr/>
          <p:nvPr userDrawn="1"/>
        </p:nvCxnSpPr>
        <p:spPr>
          <a:xfrm>
            <a:off x="8192043" y="2341823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1"/>
          <p:cNvCxnSpPr/>
          <p:nvPr userDrawn="1"/>
        </p:nvCxnSpPr>
        <p:spPr>
          <a:xfrm>
            <a:off x="4698072" y="4276501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1415234" y="4276501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18" name="文本占位符 18"/>
          <p:cNvSpPr>
            <a:spLocks noGrp="1"/>
          </p:cNvSpPr>
          <p:nvPr>
            <p:ph type="body" sz="quarter" idx="18" hasCustomPrompt="1"/>
          </p:nvPr>
        </p:nvSpPr>
        <p:spPr>
          <a:xfrm>
            <a:off x="1415234" y="4935313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4908952" y="4276501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3" name="文本占位符 18"/>
          <p:cNvSpPr>
            <a:spLocks noGrp="1"/>
          </p:cNvSpPr>
          <p:nvPr>
            <p:ph type="body" sz="quarter" idx="20" hasCustomPrompt="1"/>
          </p:nvPr>
        </p:nvSpPr>
        <p:spPr>
          <a:xfrm>
            <a:off x="4908952" y="4935313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8402670" y="4276501"/>
            <a:ext cx="30845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1" lang="zh-CN" altLang="en-US" sz="3200" b="1" dirty="0" smtClean="0">
                <a:solidFill>
                  <a:schemeClr val="tx2"/>
                </a:solidFill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sz="1800" dirty="0" smtClean="0"/>
            </a:lvl4pPr>
            <a:lvl5pPr>
              <a:defRPr lang="zh-CN" altLang="en-US" sz="1800" dirty="0"/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en-US" altLang="zh-CN" sz="3200" b="1" dirty="0">
                <a:solidFill>
                  <a:srgbClr val="1F1F1F"/>
                </a:solidFill>
              </a:rPr>
              <a:t>ONE</a:t>
            </a:r>
            <a:r>
              <a:rPr kumimoji="1" lang="zh-CN" altLang="en-US" sz="3200" b="1" dirty="0">
                <a:solidFill>
                  <a:srgbClr val="1F1F1F"/>
                </a:solidFill>
              </a:rPr>
              <a:t> 问题场景</a:t>
            </a:r>
          </a:p>
        </p:txBody>
      </p:sp>
      <p:sp>
        <p:nvSpPr>
          <p:cNvPr id="27" name="文本占位符 18"/>
          <p:cNvSpPr>
            <a:spLocks noGrp="1"/>
          </p:cNvSpPr>
          <p:nvPr>
            <p:ph type="body" sz="quarter" idx="22" hasCustomPrompt="1"/>
          </p:nvPr>
        </p:nvSpPr>
        <p:spPr>
          <a:xfrm>
            <a:off x="8402670" y="4935313"/>
            <a:ext cx="3084513" cy="8923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333" smtClean="0">
                <a:solidFill>
                  <a:schemeClr val="tx2"/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z="1800" smtClean="0"/>
            </a:lvl4pPr>
            <a:lvl5pPr>
              <a:defRPr lang="zh-CN" altLang="en-US" sz="1800"/>
            </a:lvl5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rgbClr val="1F1F1F"/>
                </a:solidFill>
              </a:rPr>
              <a:t>点击此处添加文本内容，如关键词、部分简单介绍等。点击此处添加文本内容，如关键词、部分简单介绍等。</a:t>
            </a:r>
          </a:p>
        </p:txBody>
      </p:sp>
      <p:cxnSp>
        <p:nvCxnSpPr>
          <p:cNvPr id="29" name="直线连接符 11"/>
          <p:cNvCxnSpPr/>
          <p:nvPr userDrawn="1"/>
        </p:nvCxnSpPr>
        <p:spPr>
          <a:xfrm>
            <a:off x="8192043" y="4276501"/>
            <a:ext cx="0" cy="152469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4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477677" y="2365311"/>
            <a:ext cx="1399592" cy="139959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6933" b="1" dirty="0">
              <a:solidFill>
                <a:schemeClr val="bg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056178" y="2365311"/>
            <a:ext cx="6262103" cy="750888"/>
          </a:xfrm>
          <a:prstGeom prst="rect">
            <a:avLst/>
          </a:prstGeom>
        </p:spPr>
        <p:txBody>
          <a:bodyPr/>
          <a:lstStyle>
            <a:lvl1pPr marL="0" marR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52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sz="4267" dirty="0">
                <a:solidFill>
                  <a:schemeClr val="bg1">
                    <a:lumMod val="95000"/>
                  </a:schemeClr>
                </a:solidFill>
              </a:rPr>
              <a:t>问题场景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56178" y="3165700"/>
            <a:ext cx="6416108" cy="6256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0" marR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zh-CN" altLang="en-US" sz="1200" dirty="0"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sz="1333" dirty="0">
                <a:solidFill>
                  <a:schemeClr val="bg1">
                    <a:lumMod val="95000"/>
                  </a:schemeClr>
                </a:solidFill>
              </a:rPr>
              <a:t>点击此处添加文本内容，如关键词、部分简单介绍等。点击此处添加文本内容，如关键词、部分简单介绍等。点击此处添加文本内容，如关键词、部分简单介绍等。</a:t>
            </a:r>
            <a:endParaRPr lang="en-US" altLang="zh-CN" sz="1333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29767" y="2566732"/>
            <a:ext cx="1309002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22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9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b="4321"/>
          <a:stretch/>
        </p:blipFill>
        <p:spPr>
          <a:xfrm>
            <a:off x="6794787" y="1"/>
            <a:ext cx="5398009" cy="689563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62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794" y="3492201"/>
            <a:ext cx="12192000" cy="33658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9" rIns="121917" bIns="60959" rtlCol="0" anchor="ctr"/>
          <a:lstStyle/>
          <a:p>
            <a:pPr algn="ctr" defTabSz="1219140">
              <a:defRPr/>
            </a:pPr>
            <a:endParaRPr lang="zh-CN" altLang="en-US" sz="3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3" b="1" dirty="0">
              <a:solidFill>
                <a:srgbClr val="1F1F1F"/>
              </a:solidFill>
              <a:latin typeface="Calibri"/>
              <a:ea typeface="宋体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</a:p>
          <a:p>
            <a:pPr lvl="0"/>
            <a:r>
              <a:rPr lang="zh-CN" altLang="en-US" dirty="0"/>
              <a:t>点击此处添加副标题</a:t>
            </a:r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56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69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693" r:id="rId4"/>
    <p:sldLayoutId id="2147483692" r:id="rId5"/>
    <p:sldLayoutId id="2147483694" r:id="rId6"/>
    <p:sldLayoutId id="2147483689" r:id="rId7"/>
    <p:sldLayoutId id="2147483699" r:id="rId8"/>
    <p:sldLayoutId id="2147483697" r:id="rId9"/>
    <p:sldLayoutId id="2147483698" r:id="rId10"/>
    <p:sldLayoutId id="2147483695" r:id="rId11"/>
    <p:sldLayoutId id="2147483696" r:id="rId12"/>
  </p:sldLayoutIdLst>
  <p:txStyles>
    <p:titleStyle>
      <a:lvl1pPr algn="ctr" defTabSz="609524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43" indent="-457143" algn="l" defTabSz="60952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76" indent="-380952" algn="l" defTabSz="60952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10" indent="-304762" algn="l" defTabSz="60952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34" indent="-304762" algn="l" defTabSz="609524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857" indent="-304762" algn="l" defTabSz="609524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81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905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429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952" indent="-304762" algn="l" defTabSz="60952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24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48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71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95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19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143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666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90" algn="l" defTabSz="60952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ts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g"/><Relationship Id="rId5" Type="http://schemas.openxmlformats.org/officeDocument/2006/relationships/image" Target="../media/image22.jfif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733860" y="999793"/>
            <a:ext cx="4597734" cy="2529667"/>
          </a:xfrm>
        </p:spPr>
        <p:txBody>
          <a:bodyPr/>
          <a:lstStyle/>
          <a:p>
            <a:pPr algn="ctr" defTabSz="914309"/>
            <a:r>
              <a:rPr lang="en-US" altLang="zh-CN" sz="7199" kern="0" dirty="0" smtClean="0">
                <a:solidFill>
                  <a:schemeClr val="bg1">
                    <a:lumMod val="95000"/>
                  </a:schemeClr>
                </a:solidFill>
              </a:rPr>
              <a:t>Lines that</a:t>
            </a:r>
          </a:p>
          <a:p>
            <a:pPr algn="ctr" defTabSz="914309"/>
            <a:r>
              <a:rPr lang="en-US" altLang="zh-CN" sz="7199" kern="0" dirty="0" smtClean="0">
                <a:solidFill>
                  <a:schemeClr val="bg1">
                    <a:lumMod val="95000"/>
                  </a:schemeClr>
                </a:solidFill>
              </a:rPr>
              <a:t>touch me</a:t>
            </a:r>
            <a:endParaRPr lang="zh-CN" altLang="en-US" sz="7199" kern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6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56179" y="2365311"/>
            <a:ext cx="5017932" cy="1047672"/>
          </a:xfrm>
        </p:spPr>
        <p:txBody>
          <a:bodyPr/>
          <a:lstStyle/>
          <a:p>
            <a:r>
              <a:rPr kumimoji="1" lang="en-US" altLang="zh-CN" sz="6000" kern="0" dirty="0" smtClean="0">
                <a:solidFill>
                  <a:schemeClr val="bg1">
                    <a:lumMod val="95000"/>
                  </a:schemeClr>
                </a:solidFill>
              </a:rPr>
              <a:t>Performance</a:t>
            </a:r>
            <a:endParaRPr kumimoji="1" lang="zh-CN" altLang="en-US" sz="6000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056178" y="3463768"/>
            <a:ext cx="6416108" cy="306559"/>
          </a:xfrm>
        </p:spPr>
        <p:txBody>
          <a:bodyPr/>
          <a:lstStyle/>
          <a:p>
            <a:r>
              <a:rPr lang="en-US" altLang="zh-CN" kern="0" dirty="0" smtClean="0">
                <a:solidFill>
                  <a:schemeClr val="bg1">
                    <a:lumMod val="95000"/>
                  </a:schemeClr>
                </a:solidFill>
              </a:rPr>
              <a:t>The most direct factor</a:t>
            </a:r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217" t="17631" r="-1"/>
          <a:stretch/>
        </p:blipFill>
        <p:spPr>
          <a:xfrm>
            <a:off x="6746979" y="206839"/>
            <a:ext cx="5141960" cy="6366872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374888" y="406773"/>
            <a:ext cx="2254329" cy="417432"/>
          </a:xfrm>
        </p:spPr>
        <p:txBody>
          <a:bodyPr/>
          <a:lstStyle/>
          <a:p>
            <a:r>
              <a:rPr lang="en-US" altLang="zh-CN" dirty="0"/>
              <a:t>&lt;Lord of War&gt;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100188" y="1132231"/>
            <a:ext cx="69657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09524">
              <a:spcBef>
                <a:spcPct val="20000"/>
              </a:spcBef>
            </a:pP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over 550 million firearms in worldwide circulation. That’s one firearms for every 12 people on the planet. The only question is how do we arm the other 11?.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64289" y="4666679"/>
            <a:ext cx="2844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524">
              <a:spcBef>
                <a:spcPct val="2000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</a:rPr>
              <a:t>——Nicolas Cage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809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374888" y="406773"/>
            <a:ext cx="2254329" cy="417432"/>
          </a:xfrm>
        </p:spPr>
        <p:txBody>
          <a:bodyPr/>
          <a:lstStyle/>
          <a:p>
            <a:r>
              <a:rPr lang="en-US" altLang="zh-CN" dirty="0"/>
              <a:t>&lt;Lord of War&gt;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endParaRPr lang="zh-CN" altLang="en-US" dirty="0"/>
          </a:p>
        </p:txBody>
      </p:sp>
      <p:pic>
        <p:nvPicPr>
          <p:cNvPr id="7" name="战争之王 尼格拉斯凯奇 开场独白-电影-高清完整正版视频在线观看-优酷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34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1782" y="1050532"/>
            <a:ext cx="9863628" cy="55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374888" y="406773"/>
            <a:ext cx="2254329" cy="417432"/>
          </a:xfrm>
        </p:spPr>
        <p:txBody>
          <a:bodyPr/>
          <a:lstStyle/>
          <a:p>
            <a:r>
              <a:rPr lang="en-US" altLang="zh-CN" dirty="0" smtClean="0"/>
              <a:t>&lt;Switch&gt;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35" y="957345"/>
            <a:ext cx="4080239" cy="57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18" y="1891844"/>
            <a:ext cx="6666826" cy="31676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106" y="3600529"/>
            <a:ext cx="6705894" cy="31810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5" y="117445"/>
            <a:ext cx="5998539" cy="28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056178" y="2365310"/>
            <a:ext cx="4685952" cy="1018551"/>
          </a:xfrm>
        </p:spPr>
        <p:txBody>
          <a:bodyPr/>
          <a:lstStyle/>
          <a:p>
            <a:r>
              <a:rPr kumimoji="1" lang="en-US" altLang="zh-CN" sz="6000" kern="0" dirty="0" smtClean="0">
                <a:solidFill>
                  <a:schemeClr val="bg1">
                    <a:lumMod val="95000"/>
                  </a:schemeClr>
                </a:solidFill>
              </a:rPr>
              <a:t>connection</a:t>
            </a:r>
            <a:endParaRPr kumimoji="1" lang="zh-CN" altLang="en-US" sz="6000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056178" y="3472259"/>
            <a:ext cx="6416108" cy="306559"/>
          </a:xfrm>
        </p:spPr>
        <p:txBody>
          <a:bodyPr/>
          <a:lstStyle/>
          <a:p>
            <a:r>
              <a:rPr lang="en-US" altLang="zh-CN" kern="0" dirty="0" smtClean="0">
                <a:solidFill>
                  <a:schemeClr val="bg1">
                    <a:lumMod val="95000"/>
                  </a:schemeClr>
                </a:solidFill>
              </a:rPr>
              <a:t>The most important factor</a:t>
            </a:r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6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374888" y="406773"/>
            <a:ext cx="2882605" cy="417432"/>
          </a:xfrm>
        </p:spPr>
        <p:txBody>
          <a:bodyPr/>
          <a:lstStyle/>
          <a:p>
            <a:r>
              <a:rPr lang="en-US" altLang="zh-CN" dirty="0" smtClean="0"/>
              <a:t>&lt;Let </a:t>
            </a:r>
            <a:r>
              <a:rPr lang="en-US" altLang="zh-CN" dirty="0"/>
              <a:t>the bullet fly&gt;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94" y="1044232"/>
            <a:ext cx="4922545" cy="5542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685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《让子弹飞》名场面_哔哩哔哩 (゜-゜)つロ 干杯~-bilibil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9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3294934" y="1062097"/>
            <a:ext cx="5723042" cy="2394502"/>
          </a:xfrm>
        </p:spPr>
        <p:txBody>
          <a:bodyPr/>
          <a:lstStyle/>
          <a:p>
            <a:pPr algn="ctr"/>
            <a:r>
              <a:rPr lang="en-US" altLang="zh-CN" sz="4400" dirty="0" smtClean="0"/>
              <a:t>The </a:t>
            </a:r>
            <a:r>
              <a:rPr lang="en-US" altLang="zh-CN" sz="4400" dirty="0"/>
              <a:t>money </a:t>
            </a:r>
            <a:r>
              <a:rPr lang="en-US" altLang="zh-CN" sz="4400" dirty="0" smtClean="0"/>
              <a:t>matters, </a:t>
            </a:r>
          </a:p>
          <a:p>
            <a:pPr algn="ctr"/>
            <a:r>
              <a:rPr lang="en-US" altLang="zh-CN" sz="4400" dirty="0" smtClean="0"/>
              <a:t>the </a:t>
            </a:r>
            <a:r>
              <a:rPr lang="en-US" altLang="zh-CN" sz="4400" dirty="0"/>
              <a:t>dignity is </a:t>
            </a:r>
            <a:r>
              <a:rPr lang="en-US" altLang="zh-CN" sz="4400" dirty="0" smtClean="0"/>
              <a:t>also </a:t>
            </a:r>
          </a:p>
          <a:p>
            <a:pPr algn="ctr"/>
            <a:r>
              <a:rPr lang="en-US" altLang="zh-CN" sz="4400" dirty="0" smtClean="0"/>
              <a:t>important</a:t>
            </a:r>
            <a:r>
              <a:rPr lang="en-US" altLang="zh-CN" sz="4400" dirty="0"/>
              <a:t>. 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33549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17192" y="389520"/>
            <a:ext cx="5480296" cy="747428"/>
          </a:xfrm>
        </p:spPr>
        <p:txBody>
          <a:bodyPr/>
          <a:lstStyle/>
          <a:p>
            <a:r>
              <a:rPr lang="en-US" altLang="zh-CN" sz="2800" dirty="0"/>
              <a:t>&lt;</a:t>
            </a:r>
            <a:r>
              <a:rPr lang="en-US" altLang="zh-CN" sz="2800" dirty="0" smtClean="0"/>
              <a:t>Shawshank Redemption&gt; </a:t>
            </a:r>
            <a:endParaRPr lang="zh-CN" altLang="en-US"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45" y="121024"/>
            <a:ext cx="4541824" cy="665377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23279" y="1664766"/>
            <a:ext cx="7041736" cy="2394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09524">
              <a:spcBef>
                <a:spcPct val="20000"/>
              </a:spcBef>
            </a:pP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Hope is a good thing, </a:t>
            </a:r>
            <a:endParaRPr lang="en-US" altLang="zh-CN" sz="4400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 algn="ctr" defTabSz="609524">
              <a:spcBef>
                <a:spcPct val="20000"/>
              </a:spcBef>
            </a:pPr>
            <a:r>
              <a:rPr lang="en-US" altLang="zh-CN" sz="44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maybe 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the best of thing. </a:t>
            </a:r>
            <a:endParaRPr lang="en-US" altLang="zh-CN" sz="4400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 algn="ctr" defTabSz="609524">
              <a:spcBef>
                <a:spcPct val="20000"/>
              </a:spcBef>
            </a:pPr>
            <a:r>
              <a:rPr lang="en-US" altLang="zh-CN" sz="44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no good thing ever </a:t>
            </a:r>
            <a:r>
              <a:rPr lang="en-US" altLang="zh-CN" sz="44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dies.</a:t>
            </a:r>
            <a:endParaRPr lang="zh-CN" altLang="en-US" sz="4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44423" y="4125421"/>
            <a:ext cx="3248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524">
              <a:spcBef>
                <a:spcPct val="20000"/>
              </a:spcBef>
            </a:pP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——</a:t>
            </a:r>
            <a:r>
              <a:rPr lang="en-US" altLang="zh-CN" sz="2400" b="1" dirty="0">
                <a:solidFill>
                  <a:schemeClr val="tx2"/>
                </a:solidFill>
                <a:latin typeface="+mj-ea"/>
                <a:ea typeface="+mj-ea"/>
              </a:rPr>
              <a:t>Andy Dufresne </a:t>
            </a:r>
            <a:endParaRPr lang="zh-CN" altLang="en-US" sz="28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377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39" y="406773"/>
            <a:ext cx="5178134" cy="6189488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374888" y="406773"/>
            <a:ext cx="2254329" cy="417432"/>
          </a:xfrm>
        </p:spPr>
        <p:txBody>
          <a:bodyPr/>
          <a:lstStyle/>
          <a:p>
            <a:r>
              <a:rPr lang="en-US" altLang="zh-CN" dirty="0" smtClean="0"/>
              <a:t>&lt;Iron Man&gt;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129208" y="2244654"/>
            <a:ext cx="69657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09524">
              <a:spcBef>
                <a:spcPct val="20000"/>
              </a:spcBef>
            </a:pPr>
            <a:r>
              <a:rPr lang="en-US" altLang="zh-CN" sz="6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I’m iron man</a:t>
            </a:r>
            <a:r>
              <a:rPr lang="en-US" altLang="zh-CN" sz="6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6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2466" y="3625567"/>
            <a:ext cx="2095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524">
              <a:spcBef>
                <a:spcPct val="20000"/>
              </a:spcBef>
            </a:pP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——Tony Stark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9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438216" y="382797"/>
            <a:ext cx="4417978" cy="574548"/>
          </a:xfrm>
        </p:spPr>
        <p:txBody>
          <a:bodyPr/>
          <a:lstStyle/>
          <a:p>
            <a:pPr lvl="0"/>
            <a:r>
              <a:rPr lang="en-US" altLang="zh-CN" sz="2800" dirty="0">
                <a:solidFill>
                  <a:srgbClr val="000000"/>
                </a:solidFill>
              </a:rPr>
              <a:t>&lt;the Scent of Women</a:t>
            </a:r>
            <a:r>
              <a:rPr lang="en-US" altLang="zh-CN" sz="2800" dirty="0" smtClean="0">
                <a:solidFill>
                  <a:srgbClr val="000000"/>
                </a:solidFill>
              </a:rPr>
              <a:t>&gt;</a:t>
            </a:r>
            <a:endParaRPr lang="zh-CN" altLang="en-US" sz="2800" dirty="0" smtClean="0">
              <a:solidFill>
                <a:srgbClr val="0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-204" t="8435" r="715" b="8728"/>
          <a:stretch/>
        </p:blipFill>
        <p:spPr>
          <a:xfrm>
            <a:off x="7321924" y="234879"/>
            <a:ext cx="4377018" cy="64839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3059" y="1599764"/>
            <a:ext cx="651958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 smtClean="0">
                <a:latin typeface="+mj-ea"/>
                <a:ea typeface="+mj-ea"/>
              </a:rPr>
              <a:t>If </a:t>
            </a:r>
            <a:r>
              <a:rPr lang="en-US" altLang="zh-CN" sz="4400" b="1" dirty="0">
                <a:latin typeface="+mj-ea"/>
                <a:ea typeface="+mj-ea"/>
              </a:rPr>
              <a:t>you </a:t>
            </a:r>
            <a:endParaRPr lang="en-US" altLang="zh-CN" sz="4400" b="1" dirty="0" smtClean="0">
              <a:latin typeface="+mj-ea"/>
              <a:ea typeface="+mj-ea"/>
            </a:endParaRPr>
          </a:p>
          <a:p>
            <a:pPr algn="ctr"/>
            <a:r>
              <a:rPr lang="en-US" altLang="zh-CN" sz="4400" b="1" dirty="0" smtClean="0">
                <a:latin typeface="+mj-ea"/>
                <a:ea typeface="+mj-ea"/>
              </a:rPr>
              <a:t>made </a:t>
            </a:r>
            <a:r>
              <a:rPr lang="en-US" altLang="zh-CN" sz="4400" b="1" dirty="0">
                <a:latin typeface="+mj-ea"/>
                <a:ea typeface="+mj-ea"/>
              </a:rPr>
              <a:t>a mistake, </a:t>
            </a:r>
            <a:endParaRPr lang="en-US" altLang="zh-CN" sz="4400" b="1" dirty="0" smtClean="0">
              <a:latin typeface="+mj-ea"/>
              <a:ea typeface="+mj-ea"/>
            </a:endParaRPr>
          </a:p>
          <a:p>
            <a:pPr algn="ctr"/>
            <a:r>
              <a:rPr lang="en-US" altLang="zh-CN" sz="4400" b="1" dirty="0" smtClean="0">
                <a:latin typeface="+mj-ea"/>
                <a:ea typeface="+mj-ea"/>
              </a:rPr>
              <a:t>get </a:t>
            </a:r>
            <a:r>
              <a:rPr lang="en-US" altLang="zh-CN" sz="4400" b="1" dirty="0">
                <a:latin typeface="+mj-ea"/>
                <a:ea typeface="+mj-ea"/>
              </a:rPr>
              <a:t>all tangled up, </a:t>
            </a:r>
            <a:endParaRPr lang="en-US" altLang="zh-CN" sz="4400" b="1" dirty="0" smtClean="0">
              <a:latin typeface="+mj-ea"/>
              <a:ea typeface="+mj-ea"/>
            </a:endParaRPr>
          </a:p>
          <a:p>
            <a:pPr algn="ctr"/>
            <a:r>
              <a:rPr lang="en-US" altLang="zh-CN" sz="4400" b="1" dirty="0" smtClean="0">
                <a:latin typeface="+mj-ea"/>
                <a:ea typeface="+mj-ea"/>
              </a:rPr>
              <a:t>just </a:t>
            </a:r>
            <a:r>
              <a:rPr lang="en-US" altLang="zh-CN" sz="4400" b="1" dirty="0">
                <a:latin typeface="+mj-ea"/>
                <a:ea typeface="+mj-ea"/>
              </a:rPr>
              <a:t>tango on.</a:t>
            </a:r>
            <a:endParaRPr lang="zh-CN" altLang="en-US" sz="4400" b="1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2164" y="4555422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000000"/>
                </a:solidFill>
                <a:latin typeface="+mj-ea"/>
                <a:ea typeface="+mj-ea"/>
              </a:rPr>
              <a:t>——Colonel </a:t>
            </a:r>
            <a:endParaRPr lang="zh-CN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962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778139" y="1210294"/>
            <a:ext cx="6827510" cy="2123658"/>
          </a:xfrm>
        </p:spPr>
        <p:txBody>
          <a:bodyPr/>
          <a:lstStyle/>
          <a:p>
            <a:pPr algn="ctr"/>
            <a:r>
              <a:rPr lang="en-US" altLang="zh-CN" sz="6000" dirty="0" smtClean="0"/>
              <a:t>magic of lines. </a:t>
            </a:r>
          </a:p>
          <a:p>
            <a:pPr algn="ctr"/>
            <a:r>
              <a:rPr lang="en-US" altLang="zh-CN" sz="6000" dirty="0" smtClean="0"/>
              <a:t>magic of movies. </a:t>
            </a:r>
            <a:endParaRPr lang="en-US" altLang="zh-CN" sz="6000" dirty="0"/>
          </a:p>
        </p:txBody>
      </p:sp>
      <p:sp>
        <p:nvSpPr>
          <p:cNvPr id="3" name="矩形 2"/>
          <p:cNvSpPr/>
          <p:nvPr/>
        </p:nvSpPr>
        <p:spPr>
          <a:xfrm>
            <a:off x="2892439" y="4447000"/>
            <a:ext cx="65989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09524">
              <a:spcBef>
                <a:spcPct val="20000"/>
              </a:spcBef>
            </a:pPr>
            <a:r>
              <a:rPr kumimoji="1" lang="en-US" altLang="zh-CN" sz="6000" b="1" dirty="0" smtClean="0">
                <a:solidFill>
                  <a:prstClr val="white"/>
                </a:solidFill>
              </a:rPr>
              <a:t>Enjoy the movies</a:t>
            </a:r>
            <a:endParaRPr kumimoji="1" lang="en-US" altLang="zh-CN" sz="6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3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798094" y="1149503"/>
            <a:ext cx="6582251" cy="2326791"/>
          </a:xfrm>
        </p:spPr>
        <p:txBody>
          <a:bodyPr/>
          <a:lstStyle/>
          <a:p>
            <a:pPr algn="ctr"/>
            <a:r>
              <a:rPr lang="en-US" altLang="zh-CN" sz="6600" dirty="0"/>
              <a:t>THANK YOU</a:t>
            </a:r>
          </a:p>
          <a:p>
            <a:pPr algn="ctr"/>
            <a:r>
              <a:rPr lang="en-US" altLang="zh-CN" sz="6600" dirty="0"/>
              <a:t>FOR WATCHING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0644933" y="6265010"/>
            <a:ext cx="1255713" cy="357666"/>
          </a:xfrm>
        </p:spPr>
        <p:txBody>
          <a:bodyPr/>
          <a:lstStyle/>
          <a:p>
            <a:r>
              <a:rPr lang="zh-CN" altLang="en-US" sz="1200" kern="0" dirty="0" smtClean="0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电气</a:t>
            </a:r>
            <a:r>
              <a:rPr lang="en-US" altLang="zh-CN" sz="1200" kern="0" dirty="0" smtClean="0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810-</a:t>
            </a:r>
            <a:r>
              <a:rPr lang="zh-CN" altLang="en-US" sz="1200" kern="0" dirty="0" smtClean="0">
                <a:solidFill>
                  <a:schemeClr val="bg1">
                    <a:lumMod val="9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rPr>
              <a:t>聂永欣</a:t>
            </a:r>
            <a:endParaRPr lang="en-US" altLang="zh-CN" sz="1200" kern="0" dirty="0">
              <a:solidFill>
                <a:schemeClr val="bg1">
                  <a:lumMod val="9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05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374888" y="406773"/>
            <a:ext cx="3453377" cy="417432"/>
          </a:xfrm>
        </p:spPr>
        <p:txBody>
          <a:bodyPr/>
          <a:lstStyle/>
          <a:p>
            <a:r>
              <a:rPr lang="en-US" altLang="zh-CN" dirty="0" smtClean="0"/>
              <a:t>&lt;The </a:t>
            </a:r>
            <a:r>
              <a:rPr lang="en-US" altLang="zh-CN" dirty="0"/>
              <a:t>Dark Knight Rises&gt;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2241165"/>
            <a:ext cx="69657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09524">
              <a:spcBef>
                <a:spcPct val="20000"/>
              </a:spcBef>
            </a:pPr>
            <a:r>
              <a:rPr lang="en-US" altLang="zh-CN" sz="6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so serious?</a:t>
            </a:r>
            <a:endParaRPr lang="zh-CN" altLang="en-US" sz="6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59553" y="3349161"/>
            <a:ext cx="1434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524">
              <a:spcBef>
                <a:spcPct val="20000"/>
              </a:spcBef>
            </a:pP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——Joker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28" y="1307156"/>
            <a:ext cx="6531798" cy="40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5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 flipH="1">
            <a:off x="5225991" y="936587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" t="563" r="50385" b="4496"/>
          <a:stretch/>
        </p:blipFill>
        <p:spPr>
          <a:xfrm>
            <a:off x="0" y="0"/>
            <a:ext cx="4213411" cy="68609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589" y="0"/>
            <a:ext cx="3635493" cy="37809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2314" t="3764" r="2316" b="13256"/>
          <a:stretch/>
        </p:blipFill>
        <p:spPr>
          <a:xfrm>
            <a:off x="4213411" y="3699435"/>
            <a:ext cx="3633694" cy="31615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260" y="0"/>
            <a:ext cx="4334740" cy="43347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l="4460" t="5035" r="4028" b="5469"/>
          <a:stretch/>
        </p:blipFill>
        <p:spPr>
          <a:xfrm>
            <a:off x="7853082" y="3699435"/>
            <a:ext cx="4344895" cy="42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45405" y="5745121"/>
            <a:ext cx="2371215" cy="615535"/>
          </a:xfrm>
          <a:prstGeom prst="rect">
            <a:avLst/>
          </a:prstGeom>
          <a:noFill/>
        </p:spPr>
        <p:txBody>
          <a:bodyPr wrap="square" lIns="121901" tIns="60951" rIns="121901" bIns="60951" rtlCol="0">
            <a:spAutoFit/>
          </a:bodyPr>
          <a:lstStyle/>
          <a:p>
            <a:pPr algn="ctr" defTabSz="1219018">
              <a:defRPr/>
            </a:pPr>
            <a:r>
              <a:rPr lang="en-US" altLang="zh-CN" sz="3200" b="1" kern="0" dirty="0" smtClean="0">
                <a:solidFill>
                  <a:schemeClr val="accent1"/>
                </a:solidFill>
              </a:rPr>
              <a:t>Script</a:t>
            </a:r>
            <a:endParaRPr lang="zh-CN" altLang="en-US" sz="3200" b="1" kern="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73351" y="4914151"/>
            <a:ext cx="2531653" cy="553980"/>
          </a:xfrm>
          <a:prstGeom prst="rect">
            <a:avLst/>
          </a:prstGeom>
          <a:noFill/>
        </p:spPr>
        <p:txBody>
          <a:bodyPr wrap="square" lIns="121901" tIns="60951" rIns="121901" bIns="60951" rtlCol="0">
            <a:spAutoFit/>
          </a:bodyPr>
          <a:lstStyle/>
          <a:p>
            <a:pPr algn="ctr" defTabSz="1219018">
              <a:defRPr/>
            </a:pPr>
            <a:r>
              <a:rPr lang="en-US" altLang="zh-CN" sz="2800" b="1" kern="0" dirty="0" smtClean="0">
                <a:solidFill>
                  <a:schemeClr val="accent1"/>
                </a:solidFill>
              </a:rPr>
              <a:t>Performance</a:t>
            </a:r>
            <a:endParaRPr lang="en-US" altLang="zh-CN" sz="2800" b="1" kern="0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25755" y="4145296"/>
            <a:ext cx="2371215" cy="553980"/>
          </a:xfrm>
          <a:prstGeom prst="rect">
            <a:avLst/>
          </a:prstGeom>
          <a:noFill/>
        </p:spPr>
        <p:txBody>
          <a:bodyPr wrap="square" lIns="121901" tIns="60951" rIns="121901" bIns="60951" rtlCol="0">
            <a:spAutoFit/>
          </a:bodyPr>
          <a:lstStyle/>
          <a:p>
            <a:pPr algn="ctr" defTabSz="1219018">
              <a:defRPr/>
            </a:pPr>
            <a:r>
              <a:rPr lang="en-US" altLang="zh-CN" sz="2800" b="1" kern="0" dirty="0" smtClean="0">
                <a:solidFill>
                  <a:schemeClr val="accent1"/>
                </a:solidFill>
              </a:rPr>
              <a:t>Connection</a:t>
            </a:r>
            <a:endParaRPr lang="en-US" altLang="zh-CN" sz="2800" b="1" kern="0" dirty="0">
              <a:solidFill>
                <a:schemeClr val="accent1"/>
              </a:solidFill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</a:p>
          <a:p>
            <a:r>
              <a:rPr lang="zh-CN" altLang="en-US" dirty="0"/>
              <a:t>问题场景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211" y="3498091"/>
            <a:ext cx="2221601" cy="2247030"/>
          </a:xfrm>
          <a:prstGeom prst="rect">
            <a:avLst/>
          </a:prstGeom>
          <a:blipFill>
            <a:blip r:embed="rId4">
              <a:grayscl/>
            </a:blip>
            <a:stretch>
              <a:fillRect/>
            </a:stretch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3792" r="14742"/>
          <a:stretch/>
        </p:blipFill>
        <p:spPr bwMode="auto">
          <a:xfrm>
            <a:off x="4465190" y="2731958"/>
            <a:ext cx="2347976" cy="2182193"/>
          </a:xfrm>
          <a:prstGeom prst="rect">
            <a:avLst/>
          </a:prstGeom>
          <a:blipFill>
            <a:blip r:embed="rId4">
              <a:grayscl/>
            </a:blip>
            <a:stretch>
              <a:fillRect/>
            </a:stretch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267" y="1470353"/>
            <a:ext cx="2182192" cy="2182192"/>
          </a:xfrm>
          <a:prstGeom prst="rect">
            <a:avLst/>
          </a:prstGeom>
          <a:blipFill>
            <a:blip r:embed="rId4">
              <a:grayscl/>
            </a:blip>
            <a:stretch>
              <a:fillRect/>
            </a:stretch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337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4056178" y="2365310"/>
            <a:ext cx="2437809" cy="1115821"/>
          </a:xfrm>
        </p:spPr>
        <p:txBody>
          <a:bodyPr/>
          <a:lstStyle/>
          <a:p>
            <a:r>
              <a:rPr kumimoji="1" lang="en-US" altLang="zh-CN" sz="6600" kern="0" dirty="0" smtClean="0">
                <a:solidFill>
                  <a:schemeClr val="bg1">
                    <a:lumMod val="95000"/>
                  </a:schemeClr>
                </a:solidFill>
              </a:rPr>
              <a:t>Script</a:t>
            </a:r>
            <a:endParaRPr kumimoji="1" lang="zh-CN" altLang="en-US" sz="6600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4056178" y="3469592"/>
            <a:ext cx="6416108" cy="306559"/>
          </a:xfrm>
        </p:spPr>
        <p:txBody>
          <a:bodyPr/>
          <a:lstStyle/>
          <a:p>
            <a:r>
              <a:rPr lang="en-US" altLang="zh-CN" kern="0" dirty="0" smtClean="0">
                <a:solidFill>
                  <a:schemeClr val="bg1">
                    <a:lumMod val="95000"/>
                  </a:schemeClr>
                </a:solidFill>
              </a:rPr>
              <a:t>The basic factor</a:t>
            </a:r>
            <a:endParaRPr lang="en-US" altLang="zh-CN" kern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kern="0" dirty="0">
                <a:solidFill>
                  <a:schemeClr val="bg1">
                    <a:lumMod val="95000"/>
                  </a:schemeClr>
                </a:solidFill>
              </a:rPr>
              <a:t>01</a:t>
            </a:r>
            <a:endParaRPr kumimoji="1" lang="zh-CN" altLang="en-US" kern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976833" y="1610314"/>
            <a:ext cx="6224781" cy="1200329"/>
          </a:xfrm>
        </p:spPr>
        <p:txBody>
          <a:bodyPr/>
          <a:lstStyle/>
          <a:p>
            <a:pPr algn="ctr"/>
            <a:r>
              <a:rPr lang="en-US" altLang="zh-CN" dirty="0" smtClean="0"/>
              <a:t>unforgettable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00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59" y="471760"/>
            <a:ext cx="5201292" cy="7801938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374888" y="406773"/>
            <a:ext cx="2254329" cy="417432"/>
          </a:xfrm>
        </p:spPr>
        <p:txBody>
          <a:bodyPr/>
          <a:lstStyle/>
          <a:p>
            <a:r>
              <a:rPr lang="en-US" altLang="zh-CN" dirty="0"/>
              <a:t>&lt;Titanic&gt;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-100188" y="2267950"/>
            <a:ext cx="696574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09524">
              <a:spcBef>
                <a:spcPct val="20000"/>
              </a:spcBef>
            </a:pPr>
            <a:r>
              <a:rPr lang="en-US" altLang="zh-CN" sz="6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jump, I jump.</a:t>
            </a:r>
            <a:endParaRPr lang="zh-CN" altLang="en-US" sz="6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18081" y="3714690"/>
            <a:ext cx="3750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09524">
              <a:spcBef>
                <a:spcPct val="20000"/>
              </a:spcBef>
            </a:pP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</a:rPr>
              <a:t>——Leonardo DiCaprio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5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4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4D4D4D"/>
      </a:accent2>
      <a:accent3>
        <a:srgbClr val="808080"/>
      </a:accent3>
      <a:accent4>
        <a:srgbClr val="969696"/>
      </a:accent4>
      <a:accent5>
        <a:srgbClr val="969696"/>
      </a:accent5>
      <a:accent6>
        <a:srgbClr val="B2B2B2"/>
      </a:accent6>
      <a:hlink>
        <a:srgbClr val="5F5F5F"/>
      </a:hlink>
      <a:folHlink>
        <a:srgbClr val="919191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223</Words>
  <Application>Microsoft Office PowerPoint</Application>
  <PresentationFormat>宽屏</PresentationFormat>
  <Paragraphs>79</Paragraphs>
  <Slides>22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宋体</vt:lpstr>
      <vt:lpstr>微软雅黑</vt:lpstr>
      <vt:lpstr>幼圆</vt:lpstr>
      <vt:lpstr>Arial</vt:lpstr>
      <vt:lpstr>Calibri</vt:lpstr>
      <vt:lpstr>Century Gothic</vt:lpstr>
      <vt:lpstr>Segoe UI Light</vt:lpstr>
      <vt:lpstr>Times New Roman</vt:lpstr>
      <vt:lpstr>Office Theme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聂永欣</cp:lastModifiedBy>
  <cp:revision>70</cp:revision>
  <dcterms:created xsi:type="dcterms:W3CDTF">2015-08-18T02:51:41Z</dcterms:created>
  <dcterms:modified xsi:type="dcterms:W3CDTF">2019-10-27T02:49:30Z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2017-12-19T12:43:32.9259018Z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